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57" r:id="rId3"/>
    <p:sldId id="273" r:id="rId4"/>
    <p:sldId id="274" r:id="rId5"/>
    <p:sldId id="262" r:id="rId6"/>
    <p:sldId id="295" r:id="rId7"/>
    <p:sldId id="285" r:id="rId8"/>
    <p:sldId id="266" r:id="rId9"/>
    <p:sldId id="263" r:id="rId10"/>
    <p:sldId id="264" r:id="rId11"/>
    <p:sldId id="268" r:id="rId12"/>
    <p:sldId id="265" r:id="rId13"/>
    <p:sldId id="269" r:id="rId14"/>
    <p:sldId id="270" r:id="rId15"/>
    <p:sldId id="271" r:id="rId16"/>
    <p:sldId id="272" r:id="rId17"/>
    <p:sldId id="277" r:id="rId18"/>
    <p:sldId id="281" r:id="rId19"/>
    <p:sldId id="282" r:id="rId20"/>
    <p:sldId id="283" r:id="rId21"/>
    <p:sldId id="287" r:id="rId22"/>
    <p:sldId id="288" r:id="rId23"/>
    <p:sldId id="289" r:id="rId24"/>
    <p:sldId id="290" r:id="rId25"/>
    <p:sldId id="291" r:id="rId26"/>
    <p:sldId id="284" r:id="rId27"/>
    <p:sldId id="286" r:id="rId28"/>
    <p:sldId id="292" r:id="rId29"/>
    <p:sldId id="293" r:id="rId30"/>
    <p:sldId id="278" r:id="rId3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6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8/6/2019</a:t>
            </a:fld>
            <a:endParaRPr lang="en-US"/>
          </a:p>
        </p:txBody>
      </p:sp>
      <p:sp>
        <p:nvSpPr>
          <p:cNvPr id="4" name="Slide Image Placeholder 3">
            <a:extLst>
              <a:ext uri="{FF2B5EF4-FFF2-40B4-BE49-F238E27FC236}">
                <a16:creationId xmlns:a16="http://schemas.microsoft.com/office/drawing/2014/main" xmlns=""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3173200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xmlns=""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xmlns=""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8/6/2019</a:t>
            </a:fld>
            <a:endParaRPr lang="en-US"/>
          </a:p>
        </p:txBody>
      </p:sp>
      <p:sp>
        <p:nvSpPr>
          <p:cNvPr id="6" name="Footer Placeholder 4">
            <a:extLst>
              <a:ext uri="{FF2B5EF4-FFF2-40B4-BE49-F238E27FC236}">
                <a16:creationId xmlns:a16="http://schemas.microsoft.com/office/drawing/2014/main" xmlns=""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8/6/2019</a:t>
            </a:fld>
            <a:endParaRPr lang="en-US"/>
          </a:p>
        </p:txBody>
      </p:sp>
      <p:sp>
        <p:nvSpPr>
          <p:cNvPr id="6" name="Footer Placeholder 4">
            <a:extLst>
              <a:ext uri="{FF2B5EF4-FFF2-40B4-BE49-F238E27FC236}">
                <a16:creationId xmlns:a16="http://schemas.microsoft.com/office/drawing/2014/main" xmlns=""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xmlns=""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8/6/2019</a:t>
            </a:fld>
            <a:endParaRPr lang="en-US"/>
          </a:p>
        </p:txBody>
      </p:sp>
      <p:sp>
        <p:nvSpPr>
          <p:cNvPr id="9" name="Footer Placeholder 4">
            <a:extLst>
              <a:ext uri="{FF2B5EF4-FFF2-40B4-BE49-F238E27FC236}">
                <a16:creationId xmlns:a16="http://schemas.microsoft.com/office/drawing/2014/main" xmlns=""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xmlns=""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8/6/2019</a:t>
            </a:fld>
            <a:endParaRPr lang="en-US"/>
          </a:p>
        </p:txBody>
      </p:sp>
      <p:sp>
        <p:nvSpPr>
          <p:cNvPr id="7" name="Footer Placeholder 5">
            <a:extLst>
              <a:ext uri="{FF2B5EF4-FFF2-40B4-BE49-F238E27FC236}">
                <a16:creationId xmlns:a16="http://schemas.microsoft.com/office/drawing/2014/main" xmlns=""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a16="http://schemas.microsoft.com/office/drawing/2014/main" xmlns=""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8/6/2019</a:t>
            </a:fld>
            <a:endParaRPr lang="en-US"/>
          </a:p>
        </p:txBody>
      </p:sp>
      <p:sp>
        <p:nvSpPr>
          <p:cNvPr id="9" name="Footer Placeholder 5">
            <a:extLst>
              <a:ext uri="{FF2B5EF4-FFF2-40B4-BE49-F238E27FC236}">
                <a16:creationId xmlns:a16="http://schemas.microsoft.com/office/drawing/2014/main" xmlns=""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xmlns=""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8/6/2019</a:t>
            </a:fld>
            <a:endParaRPr lang="en-US"/>
          </a:p>
        </p:txBody>
      </p:sp>
      <p:sp>
        <p:nvSpPr>
          <p:cNvPr id="7" name="Footer Placeholder 5">
            <a:extLst>
              <a:ext uri="{FF2B5EF4-FFF2-40B4-BE49-F238E27FC236}">
                <a16:creationId xmlns:a16="http://schemas.microsoft.com/office/drawing/2014/main" xmlns=""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8/6/2019</a:t>
            </a:fld>
            <a:endParaRPr lang="en-US"/>
          </a:p>
        </p:txBody>
      </p:sp>
      <p:sp>
        <p:nvSpPr>
          <p:cNvPr id="6" name="Footer Placeholder 4">
            <a:extLst>
              <a:ext uri="{FF2B5EF4-FFF2-40B4-BE49-F238E27FC236}">
                <a16:creationId xmlns:a16="http://schemas.microsoft.com/office/drawing/2014/main" xmlns=""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8/6/2019</a:t>
            </a:fld>
            <a:endParaRPr lang="en-US"/>
          </a:p>
        </p:txBody>
      </p:sp>
      <p:sp>
        <p:nvSpPr>
          <p:cNvPr id="6" name="Footer Placeholder 4">
            <a:extLst>
              <a:ext uri="{FF2B5EF4-FFF2-40B4-BE49-F238E27FC236}">
                <a16:creationId xmlns:a16="http://schemas.microsoft.com/office/drawing/2014/main" xmlns=""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8/6/2019</a:t>
            </a:fld>
            <a:endParaRPr lang="en-US"/>
          </a:p>
        </p:txBody>
      </p:sp>
      <p:sp>
        <p:nvSpPr>
          <p:cNvPr id="6" name="Footer Placeholder 4">
            <a:extLst>
              <a:ext uri="{FF2B5EF4-FFF2-40B4-BE49-F238E27FC236}">
                <a16:creationId xmlns:a16="http://schemas.microsoft.com/office/drawing/2014/main" xmlns=""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8/6/2019</a:t>
            </a:fld>
            <a:endParaRPr lang="en-US"/>
          </a:p>
        </p:txBody>
      </p:sp>
      <p:sp>
        <p:nvSpPr>
          <p:cNvPr id="6" name="Footer Placeholder 4">
            <a:extLst>
              <a:ext uri="{FF2B5EF4-FFF2-40B4-BE49-F238E27FC236}">
                <a16:creationId xmlns:a16="http://schemas.microsoft.com/office/drawing/2014/main" xmlns=""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xmlns=""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8/6/2019</a:t>
            </a:fld>
            <a:endParaRPr lang="en-US"/>
          </a:p>
        </p:txBody>
      </p:sp>
      <p:sp>
        <p:nvSpPr>
          <p:cNvPr id="7" name="Footer Placeholder 5">
            <a:extLst>
              <a:ext uri="{FF2B5EF4-FFF2-40B4-BE49-F238E27FC236}">
                <a16:creationId xmlns:a16="http://schemas.microsoft.com/office/drawing/2014/main" xmlns=""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xmlns=""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xmlns=""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8/6/2019</a:t>
            </a:fld>
            <a:endParaRPr lang="en-US"/>
          </a:p>
        </p:txBody>
      </p:sp>
      <p:sp>
        <p:nvSpPr>
          <p:cNvPr id="9" name="Footer Placeholder 7">
            <a:extLst>
              <a:ext uri="{FF2B5EF4-FFF2-40B4-BE49-F238E27FC236}">
                <a16:creationId xmlns:a16="http://schemas.microsoft.com/office/drawing/2014/main" xmlns=""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xmlns=""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xmlns=""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xmlns=""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8/6/2019</a:t>
            </a:fld>
            <a:endParaRPr lang="en-US"/>
          </a:p>
        </p:txBody>
      </p:sp>
      <p:sp>
        <p:nvSpPr>
          <p:cNvPr id="5" name="Footer Placeholder 3">
            <a:extLst>
              <a:ext uri="{FF2B5EF4-FFF2-40B4-BE49-F238E27FC236}">
                <a16:creationId xmlns:a16="http://schemas.microsoft.com/office/drawing/2014/main" xmlns=""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xmlns=""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xmlns=""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xmlns=""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8/6/2019</a:t>
            </a:fld>
            <a:endParaRPr lang="en-US"/>
          </a:p>
        </p:txBody>
      </p:sp>
      <p:sp>
        <p:nvSpPr>
          <p:cNvPr id="4" name="Footer Placeholder 2">
            <a:extLst>
              <a:ext uri="{FF2B5EF4-FFF2-40B4-BE49-F238E27FC236}">
                <a16:creationId xmlns:a16="http://schemas.microsoft.com/office/drawing/2014/main" xmlns=""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xmlns=""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8/6/2019</a:t>
            </a:fld>
            <a:endParaRPr lang="en-US"/>
          </a:p>
        </p:txBody>
      </p:sp>
      <p:sp>
        <p:nvSpPr>
          <p:cNvPr id="7" name="Footer Placeholder 5">
            <a:extLst>
              <a:ext uri="{FF2B5EF4-FFF2-40B4-BE49-F238E27FC236}">
                <a16:creationId xmlns:a16="http://schemas.microsoft.com/office/drawing/2014/main" xmlns=""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8/6/2019</a:t>
            </a:fld>
            <a:endParaRPr lang="en-US"/>
          </a:p>
        </p:txBody>
      </p:sp>
      <p:sp>
        <p:nvSpPr>
          <p:cNvPr id="7" name="Footer Placeholder 5">
            <a:extLst>
              <a:ext uri="{FF2B5EF4-FFF2-40B4-BE49-F238E27FC236}">
                <a16:creationId xmlns:a16="http://schemas.microsoft.com/office/drawing/2014/main" xmlns=""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xmlns=""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xmlns=""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xmlns=""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xmlns=""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xmlns=""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xmlns=""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xmlns=""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xmlns=""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xmlns=""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xmlns=""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xmlns=""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xmlns=""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xmlns=""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a16="http://schemas.microsoft.com/office/drawing/2014/main" xmlns=""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a16="http://schemas.microsoft.com/office/drawing/2014/main" xmlns=""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xmlns=""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xmlns=""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xmlns=""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xmlns=""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xmlns=""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xmlns=""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xmlns=""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xmlns=""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xmlns=""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xmlns=""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xmlns=""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a16="http://schemas.microsoft.com/office/drawing/2014/main" xmlns=""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xmlns=""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xmlns=""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8/6/2019</a:t>
            </a:fld>
            <a:endParaRPr lang="en-US"/>
          </a:p>
        </p:txBody>
      </p:sp>
      <p:sp>
        <p:nvSpPr>
          <p:cNvPr id="5" name="Footer Placeholder 4">
            <a:extLst>
              <a:ext uri="{FF2B5EF4-FFF2-40B4-BE49-F238E27FC236}">
                <a16:creationId xmlns:a16="http://schemas.microsoft.com/office/drawing/2014/main" xmlns=""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C2570C-E026-47D2-AE85-1C743C200C34}"/>
              </a:ext>
            </a:extLst>
          </p:cNvPr>
          <p:cNvSpPr>
            <a:spLocks noGrp="1"/>
          </p:cNvSpPr>
          <p:nvPr>
            <p:ph type="ctrTitle"/>
          </p:nvPr>
        </p:nvSpPr>
        <p:spPr>
          <a:xfrm>
            <a:off x="712788" y="1944688"/>
            <a:ext cx="11025187" cy="2262187"/>
          </a:xfrm>
        </p:spPr>
        <p:txBody>
          <a:bodyPr rtlCol="0">
            <a:normAutofit fontScale="90000"/>
          </a:bodyPr>
          <a:lstStyle/>
          <a:p>
            <a:pPr algn="ctr" eaLnBrk="1" fontAlgn="auto" hangingPunct="1">
              <a:spcAft>
                <a:spcPts val="0"/>
              </a:spcAft>
              <a:defRPr/>
            </a:pPr>
            <a:r>
              <a:rPr lang="en-US" sz="3600" b="1" dirty="0">
                <a:solidFill>
                  <a:srgbClr val="002060"/>
                </a:solidFill>
                <a:latin typeface="Times New Roman" panose="02020603050405020304" pitchFamily="18" charset="0"/>
                <a:cs typeface="Times New Roman" panose="02020603050405020304" pitchFamily="18" charset="0"/>
              </a:rPr>
              <a:t>CHUYÊN ĐỀ</a:t>
            </a:r>
            <a:br>
              <a:rPr lang="en-US" sz="3600" b="1" dirty="0">
                <a:solidFill>
                  <a:srgbClr val="002060"/>
                </a:solidFill>
                <a:latin typeface="Times New Roman" panose="02020603050405020304" pitchFamily="18" charset="0"/>
                <a:cs typeface="Times New Roman" panose="02020603050405020304" pitchFamily="18" charset="0"/>
              </a:rPr>
            </a:br>
            <a:r>
              <a:rPr lang="en-US" sz="3100" b="1" dirty="0">
                <a:solidFill>
                  <a:srgbClr val="C00000"/>
                </a:solidFill>
                <a:latin typeface="Times New Roman" panose="02020603050405020304" pitchFamily="18" charset="0"/>
                <a:cs typeface="Times New Roman" panose="02020603050405020304" pitchFamily="18" charset="0"/>
              </a:rPr>
              <a:t>PHẦN 1</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t/>
            </a: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DẠY HỌC THEO H</a:t>
            </a:r>
            <a:r>
              <a:rPr lang="vi-VN" sz="4400" b="1" dirty="0">
                <a:solidFill>
                  <a:srgbClr val="C00000"/>
                </a:solidFill>
                <a:latin typeface="Times New Roman" panose="02020603050405020304" pitchFamily="18" charset="0"/>
                <a:cs typeface="Times New Roman" panose="02020603050405020304" pitchFamily="18" charset="0"/>
              </a:rPr>
              <a:t>Ư</a:t>
            </a:r>
            <a:r>
              <a:rPr lang="en-US" sz="4400" b="1" dirty="0">
                <a:solidFill>
                  <a:srgbClr val="C00000"/>
                </a:solidFill>
                <a:latin typeface="Times New Roman" panose="02020603050405020304" pitchFamily="18" charset="0"/>
                <a:cs typeface="Times New Roman" panose="02020603050405020304" pitchFamily="18" charset="0"/>
              </a:rPr>
              <a:t>ỚNG TÍCH CỰC HÓA HOẠT ĐỘNG CỦA HỌC SINH</a:t>
            </a:r>
          </a:p>
        </p:txBody>
      </p:sp>
      <p:sp>
        <p:nvSpPr>
          <p:cNvPr id="19459" name="Subtitle 2">
            <a:extLst>
              <a:ext uri="{FF2B5EF4-FFF2-40B4-BE49-F238E27FC236}">
                <a16:creationId xmlns:a16="http://schemas.microsoft.com/office/drawing/2014/main" xmlns="" id="{89F0845C-097F-4927-A38D-AEE8B689BC27}"/>
              </a:ext>
            </a:extLst>
          </p:cNvPr>
          <p:cNvSpPr>
            <a:spLocks noGrp="1" noChangeArrowheads="1"/>
          </p:cNvSpPr>
          <p:nvPr>
            <p:ph type="subTitle" idx="1"/>
          </p:nvPr>
        </p:nvSpPr>
        <p:spPr>
          <a:xfrm>
            <a:off x="1766888" y="20638"/>
            <a:ext cx="8915400" cy="1125537"/>
          </a:xfrm>
        </p:spPr>
        <p:txBody>
          <a:bodyPr/>
          <a:lstStyle/>
          <a:p>
            <a:pPr algn="ctr" eaLnBrk="1" hangingPunct="1"/>
            <a:r>
              <a:rPr lang="en-US" altLang="en-US" sz="2400" b="1">
                <a:solidFill>
                  <a:srgbClr val="002060"/>
                </a:solidFill>
                <a:latin typeface="Times New Roman" panose="02020603050405020304" pitchFamily="18" charset="0"/>
                <a:cs typeface="Times New Roman" panose="02020603050405020304" pitchFamily="18" charset="0"/>
              </a:rPr>
              <a:t>SỞ GIÁO DỤC VÀ ĐÀO TẠO THÀNH PHỐ HỒ CHÍ MINH</a:t>
            </a:r>
          </a:p>
          <a:p>
            <a:pPr algn="ctr" eaLnBrk="1" hangingPunct="1"/>
            <a:r>
              <a:rPr lang="en-US" altLang="en-US" sz="2400" b="1" u="sng">
                <a:solidFill>
                  <a:srgbClr val="002060"/>
                </a:solidFill>
                <a:latin typeface="Times New Roman" panose="02020603050405020304" pitchFamily="18" charset="0"/>
                <a:cs typeface="Times New Roman" panose="02020603050405020304" pitchFamily="18" charset="0"/>
              </a:rPr>
              <a:t>PHÒNG GIÁO DỤC TIỂU HỌC</a:t>
            </a:r>
          </a:p>
        </p:txBody>
      </p:sp>
      <p:sp>
        <p:nvSpPr>
          <p:cNvPr id="19460" name="TextBox 3">
            <a:extLst>
              <a:ext uri="{FF2B5EF4-FFF2-40B4-BE49-F238E27FC236}">
                <a16:creationId xmlns:a16="http://schemas.microsoft.com/office/drawing/2014/main" xmlns=""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a:solidFill>
                  <a:srgbClr val="002060"/>
                </a:solidFill>
                <a:latin typeface="Times New Roman" panose="02020603050405020304" pitchFamily="18" charset="0"/>
                <a:cs typeface="Times New Roman" panose="02020603050405020304" pitchFamily="18" charset="0"/>
              </a:rPr>
              <a:t>Tháng 7 năm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a16="http://schemas.microsoft.com/office/drawing/2014/main" xmlns=""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84325" y="-211138"/>
            <a:ext cx="9396413" cy="684371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78AD75E5-556C-473C-9CFC-D0A3A451568C}"/>
              </a:ext>
            </a:extLst>
          </p:cNvPr>
          <p:cNvSpPr>
            <a:spLocks noGrp="1" noChangeArrowheads="1"/>
          </p:cNvSpPr>
          <p:nvPr>
            <p:ph type="title"/>
          </p:nvPr>
        </p:nvSpPr>
        <p:spPr>
          <a:xfrm>
            <a:off x="1616075" y="623888"/>
            <a:ext cx="10323513" cy="754062"/>
          </a:xfrm>
        </p:spPr>
        <p:txBody>
          <a:bodyPr/>
          <a:lstStyle/>
          <a:p>
            <a:pPr eaLnBrk="1" hangingPunct="1"/>
            <a:r>
              <a:rPr lang="en-AU" altLang="en-US" b="1">
                <a:solidFill>
                  <a:srgbClr val="7030A0"/>
                </a:solidFill>
                <a:latin typeface="Times New Roman" panose="02020603050405020304" pitchFamily="18" charset="0"/>
                <a:cs typeface="Times New Roman" panose="02020603050405020304" pitchFamily="18" charset="0"/>
              </a:rPr>
              <a:t>MỘT SỐ HÌNH THỨC T</a:t>
            </a:r>
            <a:r>
              <a:rPr lang="vi-VN" altLang="en-US" b="1">
                <a:solidFill>
                  <a:srgbClr val="7030A0"/>
                </a:solidFill>
                <a:latin typeface="Times New Roman" panose="02020603050405020304" pitchFamily="18" charset="0"/>
                <a:cs typeface="Times New Roman" panose="02020603050405020304" pitchFamily="18" charset="0"/>
              </a:rPr>
              <a:t>Ư</a:t>
            </a:r>
            <a:r>
              <a:rPr lang="en-AU" altLang="en-US" b="1">
                <a:solidFill>
                  <a:srgbClr val="7030A0"/>
                </a:solidFill>
                <a:latin typeface="Times New Roman" panose="02020603050405020304" pitchFamily="18" charset="0"/>
                <a:cs typeface="Times New Roman" panose="02020603050405020304" pitchFamily="18" charset="0"/>
              </a:rPr>
              <a:t> DUY TH</a:t>
            </a:r>
            <a:r>
              <a:rPr lang="vi-VN" altLang="en-US" b="1">
                <a:solidFill>
                  <a:srgbClr val="7030A0"/>
                </a:solidFill>
                <a:latin typeface="Times New Roman" panose="02020603050405020304" pitchFamily="18" charset="0"/>
                <a:cs typeface="Times New Roman" panose="02020603050405020304" pitchFamily="18" charset="0"/>
              </a:rPr>
              <a:t>ƯỜ</a:t>
            </a:r>
            <a:r>
              <a:rPr lang="en-AU" altLang="en-US" b="1">
                <a:solidFill>
                  <a:srgbClr val="7030A0"/>
                </a:solidFill>
                <a:latin typeface="Times New Roman" panose="02020603050405020304" pitchFamily="18" charset="0"/>
                <a:cs typeface="Times New Roman" panose="02020603050405020304" pitchFamily="18" charset="0"/>
              </a:rPr>
              <a:t>NG GẶP</a:t>
            </a:r>
            <a:endParaRPr lang="en-US" altLang="en-US">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B5BFFAB-8DFA-434A-8630-D97E10E9EC2D}"/>
              </a:ext>
            </a:extLst>
          </p:cNvPr>
          <p:cNvSpPr>
            <a:spLocks noGrp="1"/>
          </p:cNvSpPr>
          <p:nvPr>
            <p:ph idx="1"/>
          </p:nvPr>
        </p:nvSpPr>
        <p:spPr>
          <a:xfrm>
            <a:off x="688975" y="1377950"/>
            <a:ext cx="11383963" cy="5480050"/>
          </a:xfrm>
        </p:spPr>
        <p:txBody>
          <a:bodyPr rtlCol="0">
            <a:normAutofit fontScale="92500" lnSpcReduction="20000"/>
          </a:bodyPr>
          <a:lstStyle/>
          <a:p>
            <a:pPr marL="0" indent="0" eaLnBrk="1" fontAlgn="auto" hangingPunct="1">
              <a:spcAft>
                <a:spcPts val="0"/>
              </a:spcAft>
              <a:buFont typeface="Wingdings 3" charset="2"/>
              <a:buNone/>
              <a:defRPr/>
            </a:pPr>
            <a:endParaRPr lang="en-AU" b="1" dirty="0">
              <a:solidFill>
                <a:srgbClr val="7030A0"/>
              </a:solidFill>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lôgic</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thuật</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toán</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Angorit</a:t>
            </a:r>
            <a:r>
              <a:rPr lang="en-AU" sz="3900" b="1" dirty="0">
                <a:solidFill>
                  <a:srgbClr val="002060"/>
                </a:solidFill>
                <a:latin typeface="Times New Roman" panose="02020603050405020304" pitchFamily="18" charset="0"/>
                <a:cs typeface="Times New Roman" panose="02020603050405020304" pitchFamily="18" charset="0"/>
              </a:rPr>
              <a:t>) </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Tư duy thuật toán là cách suy nghĩ để nhận thức, để giải quyết vấn đề một cách có trình tự (sắp xếp lần lượt, thứ tự trước sau)</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sáng</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tạo</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a:t>
            </a:r>
            <a:r>
              <a:rPr lang="en-AU" sz="3900" dirty="0">
                <a:solidFill>
                  <a:srgbClr val="002060"/>
                </a:solidFill>
                <a:latin typeface="Times New Roman" panose="02020603050405020304" pitchFamily="18" charset="0"/>
                <a:cs typeface="Times New Roman" panose="02020603050405020304" pitchFamily="18" charset="0"/>
              </a:rPr>
              <a:t> </a:t>
            </a:r>
            <a:r>
              <a:rPr lang="en-AU" sz="3900" b="1" dirty="0">
                <a:solidFill>
                  <a:srgbClr val="002060"/>
                </a:solidFill>
                <a:latin typeface="Times New Roman" panose="02020603050405020304" pitchFamily="18" charset="0"/>
                <a:cs typeface="Times New Roman" panose="02020603050405020304" pitchFamily="18" charset="0"/>
              </a:rPr>
              <a:t>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hàm</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  “Tư duy hàm là các hoạt động trí tuệ liên quan đến sự tương ứng giữa các phần tử của một, hai, hay nhiều tập hợp, phản ánh các mối liên hệ phụ thuộc lẫn nhau giữa các phần tử của tập hợp đó trong sự vận động của chúng.”</a:t>
            </a:r>
            <a:endParaRPr lang="en-AU" sz="39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Content Placeholder 3">
            <a:extLst>
              <a:ext uri="{FF2B5EF4-FFF2-40B4-BE49-F238E27FC236}">
                <a16:creationId xmlns:a16="http://schemas.microsoft.com/office/drawing/2014/main" xmlns="" id="{1576A7C8-69E2-40C9-B244-F4EB4387C0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84313" y="1174750"/>
            <a:ext cx="10442575" cy="5683250"/>
          </a:xfrm>
        </p:spPr>
      </p:pic>
      <p:sp>
        <p:nvSpPr>
          <p:cNvPr id="5" name="Rectangle: Rounded Corners 4">
            <a:extLst>
              <a:ext uri="{FF2B5EF4-FFF2-40B4-BE49-F238E27FC236}">
                <a16:creationId xmlns:a16="http://schemas.microsoft.com/office/drawing/2014/main" xmlns="" id="{C4373B41-2C24-49B6-852C-73F6789247D4}"/>
              </a:ext>
            </a:extLst>
          </p:cNvPr>
          <p:cNvSpPr/>
          <p:nvPr/>
        </p:nvSpPr>
        <p:spPr>
          <a:xfrm>
            <a:off x="3484563" y="661988"/>
            <a:ext cx="3711575" cy="5508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4" name="TextBox 7">
            <a:extLst>
              <a:ext uri="{FF2B5EF4-FFF2-40B4-BE49-F238E27FC236}">
                <a16:creationId xmlns:a16="http://schemas.microsoft.com/office/drawing/2014/main" xmlns="" id="{7EF7B5D4-C541-4A94-AE19-316DA03AEF3D}"/>
              </a:ext>
            </a:extLst>
          </p:cNvPr>
          <p:cNvSpPr txBox="1">
            <a:spLocks noChangeArrowheads="1"/>
          </p:cNvSpPr>
          <p:nvPr/>
        </p:nvSpPr>
        <p:spPr bwMode="auto">
          <a:xfrm>
            <a:off x="4160838" y="644525"/>
            <a:ext cx="34591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3200">
                <a:solidFill>
                  <a:schemeClr val="bg1"/>
                </a:solidFill>
                <a:latin typeface="Times New Roman" panose="02020603050405020304" pitchFamily="18" charset="0"/>
                <a:cs typeface="Times New Roman" panose="02020603050405020304" pitchFamily="18" charset="0"/>
              </a:rPr>
              <a:t>SUY LUẬN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BDA3C5-C8EE-4F2C-94B8-6B491C8E34E1}"/>
              </a:ext>
            </a:extLst>
          </p:cNvPr>
          <p:cNvSpPr>
            <a:spLocks noGrp="1"/>
          </p:cNvSpPr>
          <p:nvPr>
            <p:ph type="title"/>
          </p:nvPr>
        </p:nvSpPr>
        <p:spPr>
          <a:xfrm>
            <a:off x="1643063" y="623888"/>
            <a:ext cx="9861550" cy="661987"/>
          </a:xfrm>
        </p:spPr>
        <p:txBody>
          <a:bodyPr rtlCol="0">
            <a:normAutofit fontScale="90000"/>
          </a:bodyPr>
          <a:lstStyle/>
          <a:p>
            <a:pP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r>
              <a:rPr lang="en-AU" b="1" dirty="0">
                <a:solidFill>
                  <a:srgbClr val="660CDE"/>
                </a:solidFill>
              </a:rPr>
              <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xmlns=""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nạp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suy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diễn</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Phân</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tích</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tổng</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hợp</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Đặc</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biệt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khái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quát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T</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tự</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so </a:t>
            </a:r>
            <a:r>
              <a:rPr lang="en-AU" sz="3600" dirty="0" err="1">
                <a:solidFill>
                  <a:srgbClr val="002060"/>
                </a:solidFill>
                <a:latin typeface="Times New Roman" panose="02020603050405020304" pitchFamily="18" charset="0"/>
                <a:cs typeface="Times New Roman" panose="02020603050405020304" pitchFamily="18" charset="0"/>
              </a:rPr>
              <a:t>sánh</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Ph</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pháp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tìm</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tòi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lời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giải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của</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Polya</a:t>
            </a:r>
            <a:endParaRPr lang="en-AU" sz="3600"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r>
              <a:rPr lang="vi-VN" b="1" dirty="0">
                <a:solidFill>
                  <a:schemeClr val="tx1">
                    <a:lumMod val="75000"/>
                    <a:lumOff val="25000"/>
                  </a:schemeClr>
                </a:solidFill>
                <a:latin typeface="Times New Roman" panose="02020603050405020304" pitchFamily="18" charset="0"/>
                <a:cs typeface="Times New Roman" panose="02020603050405020304" pitchFamily="18" charset="0"/>
              </a:rPr>
              <a:t>Suy luận là hình thức của tư duy nhằm rút ra phán đoán mới từ một hay nhiều phán đoán đã có.</a:t>
            </a:r>
            <a:endParaRPr lang="en-US"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B5BC100B-B749-4E08-B2E1-C77A8DE2CA4C}"/>
              </a:ext>
            </a:extLst>
          </p:cNvPr>
          <p:cNvSpPr>
            <a:spLocks noGrp="1" noChangeArrowheads="1"/>
          </p:cNvSpPr>
          <p:nvPr>
            <p:ph type="title"/>
          </p:nvPr>
        </p:nvSpPr>
        <p:spPr>
          <a:xfrm>
            <a:off x="1525588" y="119063"/>
            <a:ext cx="10548937" cy="714375"/>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
        <p:nvSpPr>
          <p:cNvPr id="3" name="Content Placeholder 2">
            <a:extLst>
              <a:ext uri="{FF2B5EF4-FFF2-40B4-BE49-F238E27FC236}">
                <a16:creationId xmlns:a16="http://schemas.microsoft.com/office/drawing/2014/main" xmlns="" id="{1B597FF8-6DE3-47EE-B94A-D708E4A08433}"/>
              </a:ext>
            </a:extLst>
          </p:cNvPr>
          <p:cNvSpPr>
            <a:spLocks noGrp="1"/>
          </p:cNvSpPr>
          <p:nvPr>
            <p:ph idx="1"/>
          </p:nvPr>
        </p:nvSpPr>
        <p:spPr>
          <a:xfrm>
            <a:off x="1025525" y="771525"/>
            <a:ext cx="11014075" cy="6262688"/>
          </a:xfrm>
        </p:spPr>
        <p:txBody>
          <a:bodyPr rtlCol="0">
            <a:normAutofit lnSpcReduction="10000"/>
          </a:bodyPr>
          <a:lstStyle/>
          <a:p>
            <a:pPr algn="just" eaLnBrk="1" fontAlgn="auto" hangingPunct="1">
              <a:spcAft>
                <a:spcPts val="0"/>
              </a:spcAft>
              <a:buFont typeface="Wingdings 3" charset="2"/>
              <a:buChar char=""/>
              <a:defRPr/>
            </a:pP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hội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xảo</a:t>
            </a:r>
            <a:r>
              <a:rPr lang="en-US" sz="3600" dirty="0">
                <a:solidFill>
                  <a:srgbClr val="002060"/>
                </a:solidFill>
                <a:latin typeface="Times New Roman" panose="02020603050405020304" pitchFamily="18" charset="0"/>
                <a:cs typeface="Times New Roman" panose="02020603050405020304" pitchFamily="18" charset="0"/>
              </a:rPr>
              <a:t> ở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hóa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từ</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Bắt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ớc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thực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cố</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theo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chỉ</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vi hay </a:t>
            </a:r>
            <a:r>
              <a:rPr lang="en-US" sz="3600" dirty="0" err="1">
                <a:solidFill>
                  <a:srgbClr val="002060"/>
                </a:solidFill>
                <a:latin typeface="Times New Roman" panose="02020603050405020304" pitchFamily="18" charset="0"/>
                <a:cs typeface="Times New Roman" panose="02020603050405020304" pitchFamily="18" charset="0"/>
              </a:rPr>
              <a:t>nhắc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trải</a:t>
            </a:r>
            <a:r>
              <a:rPr lang="en-US" sz="3600" dirty="0">
                <a:solidFill>
                  <a:srgbClr val="002060"/>
                </a:solidFill>
                <a:latin typeface="Times New Roman" panose="02020603050405020304" pitchFamily="18" charset="0"/>
                <a:cs typeface="Times New Roman" panose="02020603050405020304" pitchFamily="18" charset="0"/>
              </a:rPr>
              <a:t> qua;</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khám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muốn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khả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62F468C-4EDD-4E14-8724-89D22C149A90}"/>
              </a:ext>
            </a:extLst>
          </p:cNvPr>
          <p:cNvSpPr>
            <a:spLocks noGrp="1"/>
          </p:cNvSpPr>
          <p:nvPr>
            <p:ph idx="1"/>
          </p:nvPr>
        </p:nvSpPr>
        <p:spPr>
          <a:xfrm>
            <a:off x="835025" y="1365250"/>
            <a:ext cx="10669588" cy="4546600"/>
          </a:xfrm>
        </p:spPr>
        <p:txBody>
          <a:bodyPr rtlCol="0">
            <a:normAutofit fontScale="92500" lnSpcReduction="200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Nguồn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gốc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tri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huống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thuyết</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buộc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con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khám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mới</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Đối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nảy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sinh</a:t>
            </a:r>
            <a:r>
              <a:rPr lang="en-US" sz="3600" dirty="0">
                <a:solidFill>
                  <a:srgbClr val="002060"/>
                </a:solidFill>
                <a:latin typeface="Times New Roman" panose="02020603050405020304" pitchFamily="18" charset="0"/>
                <a:cs typeface="Times New Roman" panose="02020603050405020304" pitchFamily="18" charset="0"/>
              </a:rPr>
              <a:t> do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hàng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dẫn</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nhận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tòi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chiếm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3795" name="Title 1">
            <a:extLst>
              <a:ext uri="{FF2B5EF4-FFF2-40B4-BE49-F238E27FC236}">
                <a16:creationId xmlns:a16="http://schemas.microsoft.com/office/drawing/2014/main" xmlns="" id="{2C311C7E-08FC-43DA-A1AF-600E40EEEFFC}"/>
              </a:ext>
            </a:extLst>
          </p:cNvPr>
          <p:cNvSpPr>
            <a:spLocks noGrp="1" noChangeArrowheads="1"/>
          </p:cNvSpPr>
          <p:nvPr>
            <p:ph type="title"/>
          </p:nvPr>
        </p:nvSpPr>
        <p:spPr>
          <a:xfrm>
            <a:off x="1550988" y="649288"/>
            <a:ext cx="10669587" cy="595312"/>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8EB7651-2D4C-44D9-BAB3-C9057C6D747C}"/>
              </a:ext>
            </a:extLst>
          </p:cNvPr>
          <p:cNvSpPr>
            <a:spLocks noGrp="1"/>
          </p:cNvSpPr>
          <p:nvPr>
            <p:ph idx="1"/>
          </p:nvPr>
        </p:nvSpPr>
        <p:spPr>
          <a:xfrm>
            <a:off x="782638" y="1670050"/>
            <a:ext cx="10721975" cy="4241800"/>
          </a:xfrm>
        </p:spPr>
        <p:txBody>
          <a:bodyPr rtlCol="0">
            <a:normAutofit/>
          </a:bodyPr>
          <a:lstStyle/>
          <a:p>
            <a:pPr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tiết</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luyện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khi</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dạy</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kiến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thức</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mới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4819" name="Title 1">
            <a:extLst>
              <a:ext uri="{FF2B5EF4-FFF2-40B4-BE49-F238E27FC236}">
                <a16:creationId xmlns:a16="http://schemas.microsoft.com/office/drawing/2014/main" xmlns=""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AAEB1EB5-8BB6-4303-849A-F1B5D5516DA2}"/>
              </a:ext>
            </a:extLst>
          </p:cNvPr>
          <p:cNvSpPr>
            <a:spLocks noGrp="1" noChangeArrowheads="1"/>
          </p:cNvSpPr>
          <p:nvPr>
            <p:ph type="title"/>
          </p:nvPr>
        </p:nvSpPr>
        <p:spPr>
          <a:xfrm>
            <a:off x="1550988" y="252413"/>
            <a:ext cx="8389937" cy="6746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a16="http://schemas.microsoft.com/office/drawing/2014/main" xmlns=""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Tính tích cực là một đặc điểm vốn có của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Nguồn gốc của tính tích cực là nhu cầu.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sinh ra cùng với một loạt các nhu cầu bẩm sinh khác nhau như: nhu cầu ăn, uống,…. và sau đó xuất hiện các nhu cầu xã hội. Những nhu cầu này không bao giờ cạn và luôn trở thành động c</a:t>
            </a:r>
            <a:r>
              <a:rPr lang="vi-VN" altLang="en-US" sz="3600">
                <a:solidFill>
                  <a:srgbClr val="002060"/>
                </a:solidFill>
                <a:latin typeface="Times New Roman" panose="02020603050405020304" pitchFamily="18" charset="0"/>
                <a:cs typeface="Times New Roman" panose="02020603050405020304" pitchFamily="18" charset="0"/>
              </a:rPr>
              <a:t>ơ</a:t>
            </a:r>
            <a:r>
              <a:rPr lang="en-US" altLang="en-US" sz="3600">
                <a:solidFill>
                  <a:srgbClr val="002060"/>
                </a:solidFill>
                <a:latin typeface="Times New Roman" panose="02020603050405020304" pitchFamily="18" charset="0"/>
                <a:cs typeface="Times New Roman" panose="02020603050405020304" pitchFamily="18" charset="0"/>
              </a:rPr>
              <a:t> thúc đẩy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hoạt động. Khi nhu cầu nhận thức xuất hiện thì nó sẽ thúc đẩy hoạt động học tập. Vì thế GV hãy biến yêu cầu của nội dung kiến thức thành nhu cầu nhận thức để thúc đẩy HS hoạt động,tìm tòi, khám phá và tự chiếm lĩnh kiến thức.</a:t>
            </a:r>
          </a:p>
          <a:p>
            <a:pPr algn="just" eaLnBrk="1" hangingPunct="1"/>
            <a:endParaRPr lang="en-US" altLang="en-US" sz="3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A21CA7F4-4BDC-4272-BE2B-F01CD42F59A3}"/>
              </a:ext>
            </a:extLst>
          </p:cNvPr>
          <p:cNvSpPr>
            <a:spLocks noGrp="1" noChangeArrowheads="1"/>
          </p:cNvSpPr>
          <p:nvPr>
            <p:ph type="title"/>
          </p:nvPr>
        </p:nvSpPr>
        <p:spPr>
          <a:xfrm>
            <a:off x="2592388" y="623888"/>
            <a:ext cx="8912225" cy="630237"/>
          </a:xfrm>
        </p:spPr>
        <p:txBody>
          <a:bodyPr/>
          <a:lstStyle/>
          <a:p>
            <a:r>
              <a:rPr lang="en-US" altLang="en-US" sz="2800" b="1">
                <a:solidFill>
                  <a:srgbClr val="C0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a16="http://schemas.microsoft.com/office/drawing/2014/main" xmlns="" id="{36E190E7-8BA5-4D84-B4DC-6C86B2C73F60}"/>
              </a:ext>
            </a:extLst>
          </p:cNvPr>
          <p:cNvSpPr txBox="1">
            <a:spLocks noChangeArrowheads="1"/>
          </p:cNvSpPr>
          <p:nvPr/>
        </p:nvSpPr>
        <p:spPr bwMode="auto">
          <a:xfrm>
            <a:off x="539750" y="2320925"/>
            <a:ext cx="11277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4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a16="http://schemas.microsoft.com/office/drawing/2014/main" xmlns="" id="{50A5294F-EF95-4E99-97EB-69012129B64D}"/>
              </a:ext>
            </a:extLst>
          </p:cNvPr>
          <p:cNvSpPr>
            <a:spLocks noGrp="1"/>
          </p:cNvSpPr>
          <p:nvPr>
            <p:ph idx="1"/>
          </p:nvPr>
        </p:nvSpPr>
        <p:spPr>
          <a:xfrm>
            <a:off x="608013" y="1500188"/>
            <a:ext cx="11279187" cy="3778250"/>
          </a:xfrm>
        </p:spPr>
        <p:txBody>
          <a:bodyPr/>
          <a:lstStyle/>
          <a:p>
            <a:pPr>
              <a:defRPr/>
            </a:pPr>
            <a:r>
              <a:rPr lang="vi-VN" sz="3200" dirty="0">
                <a:solidFill>
                  <a:srgbClr val="002060"/>
                </a:solidFill>
                <a:latin typeface="Times New Roman" pitchFamily="18" charset="0"/>
                <a:cs typeface="Times New Roman" pitchFamily="18" charset="0"/>
              </a:rPr>
              <a:t>Chương trình môn Toán lớp 1 mới giảm 01 tiết/tuần (cả năm giảm 35 tiết)</a:t>
            </a: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xmlns="" id="{2C9339AE-5EDB-4C8A-8F3A-B1E692D47598}"/>
              </a:ext>
            </a:extLst>
          </p:cNvPr>
          <p:cNvGraphicFramePr>
            <a:graphicFrameLocks noGrp="1"/>
          </p:cNvGraphicFramePr>
          <p:nvPr/>
        </p:nvGraphicFramePr>
        <p:xfrm>
          <a:off x="1231900" y="2619375"/>
          <a:ext cx="10655300" cy="2168525"/>
        </p:xfrm>
        <a:graphic>
          <a:graphicData uri="http://schemas.openxmlformats.org/drawingml/2006/table">
            <a:tbl>
              <a:tblPr firstRow="1" bandRow="1">
                <a:tableStyleId>{5C22544A-7EE6-4342-B048-85BDC9FD1C3A}</a:tableStyleId>
              </a:tblPr>
              <a:tblGrid>
                <a:gridCol w="5327650">
                  <a:extLst>
                    <a:ext uri="{9D8B030D-6E8A-4147-A177-3AD203B41FA5}">
                      <a16:colId xmlns:a16="http://schemas.microsoft.com/office/drawing/2014/main" xmlns="" val="20000"/>
                    </a:ext>
                  </a:extLst>
                </a:gridCol>
                <a:gridCol w="5327650">
                  <a:extLst>
                    <a:ext uri="{9D8B030D-6E8A-4147-A177-3AD203B41FA5}">
                      <a16:colId xmlns:a16="http://schemas.microsoft.com/office/drawing/2014/main" xmlns="" val="20001"/>
                    </a:ext>
                  </a:extLst>
                </a:gridCol>
              </a:tblGrid>
              <a:tr h="639976">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a16="http://schemas.microsoft.com/office/drawing/2014/main" xmlns="" val="10000"/>
                  </a:ext>
                </a:extLst>
              </a:tr>
              <a:tr h="579018">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1"/>
                  </a:ext>
                </a:extLst>
              </a:tr>
              <a:tr h="579018">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2"/>
                  </a:ext>
                </a:extLst>
              </a:tr>
              <a:tr h="370513">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a16="http://schemas.microsoft.com/office/drawing/2014/main" xmlns=""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DFA76095-B32B-4EE1-A8A5-252F69CBD777}"/>
              </a:ext>
            </a:extLst>
          </p:cNvPr>
          <p:cNvSpPr>
            <a:spLocks noGrp="1" noChangeArrowheads="1"/>
          </p:cNvSpPr>
          <p:nvPr>
            <p:ph type="title"/>
          </p:nvPr>
        </p:nvSpPr>
        <p:spPr>
          <a:xfrm>
            <a:off x="1616075" y="212725"/>
            <a:ext cx="10298113"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a16="http://schemas.microsoft.com/office/drawing/2014/main" xmlns="" id="{DA8B3D44-0903-48DA-BA66-4B995C6CD47C}"/>
              </a:ext>
            </a:extLst>
          </p:cNvPr>
          <p:cNvSpPr>
            <a:spLocks noGrp="1"/>
          </p:cNvSpPr>
          <p:nvPr>
            <p:ph idx="1"/>
          </p:nvPr>
        </p:nvSpPr>
        <p:spPr>
          <a:xfrm>
            <a:off x="822325" y="1539875"/>
            <a:ext cx="10998200" cy="3778250"/>
          </a:xfrm>
        </p:spPr>
        <p:txBody>
          <a:bodyPr rtlCol="0">
            <a:normAutofit/>
          </a:bodyPr>
          <a:lstStyle/>
          <a:p>
            <a:pPr eaLnBrk="1" fontAlgn="auto" hangingPunct="1">
              <a:spcAft>
                <a:spcPts val="0"/>
              </a:spcAft>
              <a:buFont typeface="Wingdings 3" charset="2"/>
              <a:buChar char=""/>
              <a:defRPr/>
            </a:pPr>
            <a:r>
              <a:rPr lang="en-AU" sz="3600" b="1" dirty="0" err="1">
                <a:solidFill>
                  <a:srgbClr val="FF0000"/>
                </a:solidFill>
                <a:latin typeface="Times New Roman" panose="02020603050405020304" pitchFamily="18" charset="0"/>
                <a:cs typeface="Times New Roman" panose="02020603050405020304" pitchFamily="18" charset="0"/>
              </a:rPr>
              <a:t>Thảo</a:t>
            </a:r>
            <a:r>
              <a:rPr lang="en-AU" sz="3600" b="1" dirty="0">
                <a:solidFill>
                  <a:srgbClr val="FF0000"/>
                </a:solidFill>
                <a:latin typeface="Times New Roman" panose="02020603050405020304" pitchFamily="18" charset="0"/>
                <a:cs typeface="Times New Roman" panose="02020603050405020304" pitchFamily="18" charset="0"/>
              </a:rPr>
              <a:t> </a:t>
            </a:r>
            <a:r>
              <a:rPr lang="en-AU" sz="3600" b="1" dirty="0" err="1">
                <a:solidFill>
                  <a:srgbClr val="FF0000"/>
                </a:solidFill>
                <a:latin typeface="Times New Roman" panose="02020603050405020304" pitchFamily="18" charset="0"/>
                <a:cs typeface="Times New Roman" panose="02020603050405020304" pitchFamily="18" charset="0"/>
              </a:rPr>
              <a:t>luận</a:t>
            </a:r>
            <a:r>
              <a:rPr lang="en-AU"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eaLnBrk="1" fontAlgn="auto" hangingPunct="1">
              <a:spcAft>
                <a:spcPts val="0"/>
              </a:spcAft>
              <a:buFont typeface="Wingdings 3" charset="2"/>
              <a:buChar char=""/>
              <a:defRPr/>
            </a:pP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dirty="0">
                <a:solidFill>
                  <a:srgbClr val="002060"/>
                </a:solidFill>
                <a:latin typeface="Times New Roman" panose="02020603050405020304" pitchFamily="18" charset="0"/>
                <a:cs typeface="Times New Roman" panose="02020603050405020304" pitchFamily="18" charset="0"/>
              </a:rPr>
              <a:t>1-Tìm </a:t>
            </a:r>
            <a:r>
              <a:rPr lang="en-AU" sz="4000" dirty="0" err="1">
                <a:solidFill>
                  <a:srgbClr val="002060"/>
                </a:solidFill>
                <a:latin typeface="Times New Roman" panose="02020603050405020304" pitchFamily="18" charset="0"/>
                <a:cs typeface="Times New Roman" panose="02020603050405020304" pitchFamily="18" charset="0"/>
              </a:rPr>
              <a:t>hiểu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việc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học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toán</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hiện</a:t>
            </a:r>
            <a:r>
              <a:rPr lang="en-AU" sz="4000" dirty="0">
                <a:solidFill>
                  <a:srgbClr val="002060"/>
                </a:solidFill>
                <a:latin typeface="Times New Roman" panose="02020603050405020304" pitchFamily="18" charset="0"/>
                <a:cs typeface="Times New Roman" panose="02020603050405020304" pitchFamily="18" charset="0"/>
              </a:rPr>
              <a:t> nay </a:t>
            </a:r>
            <a:r>
              <a:rPr lang="en-AU" sz="4000" dirty="0" err="1">
                <a:solidFill>
                  <a:srgbClr val="002060"/>
                </a:solidFill>
                <a:latin typeface="Times New Roman" panose="02020603050405020304" pitchFamily="18" charset="0"/>
                <a:cs typeface="Times New Roman" panose="02020603050405020304" pitchFamily="18" charset="0"/>
              </a:rPr>
              <a:t>của</a:t>
            </a:r>
            <a:r>
              <a:rPr lang="en-AU" sz="4000" dirty="0">
                <a:solidFill>
                  <a:srgbClr val="002060"/>
                </a:solidFill>
                <a:latin typeface="Times New Roman" panose="02020603050405020304" pitchFamily="18" charset="0"/>
                <a:cs typeface="Times New Roman" panose="02020603050405020304" pitchFamily="18" charset="0"/>
              </a:rPr>
              <a:t> HS </a:t>
            </a:r>
            <a:r>
              <a:rPr lang="en-AU" sz="4000" dirty="0" err="1">
                <a:solidFill>
                  <a:srgbClr val="002060"/>
                </a:solidFill>
                <a:latin typeface="Times New Roman" panose="02020603050405020304" pitchFamily="18" charset="0"/>
                <a:cs typeface="Times New Roman" panose="02020603050405020304" pitchFamily="18" charset="0"/>
              </a:rPr>
              <a:t>tiểu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học</a:t>
            </a:r>
            <a:r>
              <a:rPr lang="en-AU" sz="4000" dirty="0">
                <a:solidFill>
                  <a:srgbClr val="002060"/>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AU" sz="40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dirty="0">
                <a:solidFill>
                  <a:srgbClr val="002060"/>
                </a:solidFill>
                <a:latin typeface="Times New Roman" panose="02020603050405020304" pitchFamily="18" charset="0"/>
                <a:cs typeface="Times New Roman" panose="02020603050405020304" pitchFamily="18" charset="0"/>
              </a:rPr>
              <a:t>2-Tìm </a:t>
            </a:r>
            <a:r>
              <a:rPr lang="en-AU" sz="4000" dirty="0" err="1">
                <a:solidFill>
                  <a:srgbClr val="002060"/>
                </a:solidFill>
                <a:latin typeface="Times New Roman" panose="02020603050405020304" pitchFamily="18" charset="0"/>
                <a:cs typeface="Times New Roman" panose="02020603050405020304" pitchFamily="18" charset="0"/>
              </a:rPr>
              <a:t>hiểu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việc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dạy</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toán</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của</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giáo</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viên</a:t>
            </a:r>
            <a:r>
              <a:rPr lang="en-AU" sz="4000" dirty="0">
                <a:solidFill>
                  <a:srgbClr val="002060"/>
                </a:solidFill>
                <a:latin typeface="Times New Roman" panose="02020603050405020304" pitchFamily="18" charset="0"/>
                <a:cs typeface="Times New Roman" panose="02020603050405020304" pitchFamily="18" charset="0"/>
              </a:rPr>
              <a:t> ?</a:t>
            </a: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09150451-C26F-43A8-A38B-BE2B54C6AAEA}"/>
              </a:ext>
            </a:extLst>
          </p:cNvPr>
          <p:cNvSpPr>
            <a:spLocks noGrp="1" noChangeArrowheads="1"/>
          </p:cNvSpPr>
          <p:nvPr>
            <p:ph type="title"/>
          </p:nvPr>
        </p:nvSpPr>
        <p:spPr>
          <a:xfrm>
            <a:off x="1643063" y="565150"/>
            <a:ext cx="8912225" cy="630238"/>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2- NỘI DUNG</a:t>
            </a:r>
          </a:p>
        </p:txBody>
      </p:sp>
      <p:sp>
        <p:nvSpPr>
          <p:cNvPr id="3" name="Content Placeholder 2">
            <a:extLst>
              <a:ext uri="{FF2B5EF4-FFF2-40B4-BE49-F238E27FC236}">
                <a16:creationId xmlns:a16="http://schemas.microsoft.com/office/drawing/2014/main" xmlns="" id="{CAA2C196-BF86-413B-943E-C8F5F0A4BA25}"/>
              </a:ext>
            </a:extLst>
          </p:cNvPr>
          <p:cNvSpPr>
            <a:spLocks noGrp="1"/>
          </p:cNvSpPr>
          <p:nvPr>
            <p:ph idx="1"/>
          </p:nvPr>
        </p:nvSpPr>
        <p:spPr>
          <a:xfrm>
            <a:off x="222250" y="1347788"/>
            <a:ext cx="11969750"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a16="http://schemas.microsoft.com/office/drawing/2014/main" xmlns="" val="20000"/>
                    </a:ext>
                  </a:extLst>
                </a:gridCol>
                <a:gridCol w="3471482">
                  <a:extLst>
                    <a:ext uri="{9D8B030D-6E8A-4147-A177-3AD203B41FA5}">
                      <a16:colId xmlns:a16="http://schemas.microsoft.com/office/drawing/2014/main" xmlns="" val="20001"/>
                    </a:ext>
                  </a:extLst>
                </a:gridCol>
                <a:gridCol w="6942968">
                  <a:extLst>
                    <a:ext uri="{9D8B030D-6E8A-4147-A177-3AD203B41FA5}">
                      <a16:colId xmlns:a16="http://schemas.microsoft.com/office/drawing/2014/main" xmlns=""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sp>
        <p:nvSpPr>
          <p:cNvPr id="39956" name="Title 2">
            <a:extLst>
              <a:ext uri="{FF2B5EF4-FFF2-40B4-BE49-F238E27FC236}">
                <a16:creationId xmlns:a16="http://schemas.microsoft.com/office/drawing/2014/main" xmlns=""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75D8256A-1A96-432F-B759-0F6BCDEA966D}"/>
              </a:ext>
            </a:extLst>
          </p:cNvPr>
          <p:cNvGraphicFramePr>
            <a:graphicFrameLocks noGrp="1"/>
          </p:cNvGraphicFramePr>
          <p:nvPr>
            <p:ph idx="1"/>
          </p:nvPr>
        </p:nvGraphicFramePr>
        <p:xfrm>
          <a:off x="225425" y="685800"/>
          <a:ext cx="11966575" cy="6264275"/>
        </p:xfrm>
        <a:graphic>
          <a:graphicData uri="http://schemas.openxmlformats.org/drawingml/2006/table">
            <a:tbl>
              <a:tblPr firstRow="1" bandRow="1">
                <a:tableStyleId>{5C22544A-7EE6-4342-B048-85BDC9FD1C3A}</a:tableStyleId>
              </a:tblPr>
              <a:tblGrid>
                <a:gridCol w="2048332">
                  <a:extLst>
                    <a:ext uri="{9D8B030D-6E8A-4147-A177-3AD203B41FA5}">
                      <a16:colId xmlns:a16="http://schemas.microsoft.com/office/drawing/2014/main" xmlns="" val="20000"/>
                    </a:ext>
                  </a:extLst>
                </a:gridCol>
                <a:gridCol w="3773244">
                  <a:extLst>
                    <a:ext uri="{9D8B030D-6E8A-4147-A177-3AD203B41FA5}">
                      <a16:colId xmlns:a16="http://schemas.microsoft.com/office/drawing/2014/main" xmlns="" val="20001"/>
                    </a:ext>
                  </a:extLst>
                </a:gridCol>
                <a:gridCol w="6144999">
                  <a:extLst>
                    <a:ext uri="{9D8B030D-6E8A-4147-A177-3AD203B41FA5}">
                      <a16:colId xmlns:a16="http://schemas.microsoft.com/office/drawing/2014/main" xmlns=""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4"/>
                  </a:ext>
                </a:extLst>
              </a:tr>
            </a:tbl>
          </a:graphicData>
        </a:graphic>
      </p:graphicFrame>
      <p:sp>
        <p:nvSpPr>
          <p:cNvPr id="40984" name="Title 2">
            <a:extLst>
              <a:ext uri="{FF2B5EF4-FFF2-40B4-BE49-F238E27FC236}">
                <a16:creationId xmlns:a16="http://schemas.microsoft.com/office/drawing/2014/main" xmlns=""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1C380295-3632-4FDD-8886-2E32EED10D07}"/>
              </a:ext>
            </a:extLst>
          </p:cNvPr>
          <p:cNvGraphicFramePr>
            <a:graphicFrameLocks noGrp="1"/>
          </p:cNvGraphicFramePr>
          <p:nvPr>
            <p:ph idx="1"/>
          </p:nvPr>
        </p:nvGraphicFramePr>
        <p:xfrm>
          <a:off x="173038" y="501650"/>
          <a:ext cx="12018962" cy="6451600"/>
        </p:xfrm>
        <a:graphic>
          <a:graphicData uri="http://schemas.openxmlformats.org/drawingml/2006/table">
            <a:tbl>
              <a:tblPr/>
              <a:tblGrid>
                <a:gridCol w="1919287">
                  <a:extLst>
                    <a:ext uri="{9D8B030D-6E8A-4147-A177-3AD203B41FA5}">
                      <a16:colId xmlns:a16="http://schemas.microsoft.com/office/drawing/2014/main" xmlns="" val="20000"/>
                    </a:ext>
                  </a:extLst>
                </a:gridCol>
                <a:gridCol w="3862388">
                  <a:extLst>
                    <a:ext uri="{9D8B030D-6E8A-4147-A177-3AD203B41FA5}">
                      <a16:colId xmlns:a16="http://schemas.microsoft.com/office/drawing/2014/main" xmlns="" val="20001"/>
                    </a:ext>
                  </a:extLst>
                </a:gridCol>
                <a:gridCol w="6237287">
                  <a:extLst>
                    <a:ext uri="{9D8B030D-6E8A-4147-A177-3AD203B41FA5}">
                      <a16:colId xmlns:a16="http://schemas.microsoft.com/office/drawing/2014/main" xmlns=""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3"/>
                  </a:ext>
                </a:extLst>
              </a:tr>
            </a:tbl>
          </a:graphicData>
        </a:graphic>
      </p:graphicFrame>
      <p:sp>
        <p:nvSpPr>
          <p:cNvPr id="42004" name="Title 2">
            <a:extLst>
              <a:ext uri="{FF2B5EF4-FFF2-40B4-BE49-F238E27FC236}">
                <a16:creationId xmlns:a16="http://schemas.microsoft.com/office/drawing/2014/main" xmlns=""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a16="http://schemas.microsoft.com/office/drawing/2014/main" xmlns="" val="20000"/>
                    </a:ext>
                  </a:extLst>
                </a:gridCol>
                <a:gridCol w="3332948">
                  <a:extLst>
                    <a:ext uri="{9D8B030D-6E8A-4147-A177-3AD203B41FA5}">
                      <a16:colId xmlns:a16="http://schemas.microsoft.com/office/drawing/2014/main" xmlns="" val="20001"/>
                    </a:ext>
                  </a:extLst>
                </a:gridCol>
                <a:gridCol w="8332375">
                  <a:extLst>
                    <a:ext uri="{9D8B030D-6E8A-4147-A177-3AD203B41FA5}">
                      <a16:colId xmlns:a16="http://schemas.microsoft.com/office/drawing/2014/main" xmlns=""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3"/>
                  </a:ext>
                </a:extLst>
              </a:tr>
            </a:tbl>
          </a:graphicData>
        </a:graphic>
      </p:graphicFrame>
      <p:sp>
        <p:nvSpPr>
          <p:cNvPr id="43028" name="Title 2">
            <a:extLst>
              <a:ext uri="{FF2B5EF4-FFF2-40B4-BE49-F238E27FC236}">
                <a16:creationId xmlns:a16="http://schemas.microsoft.com/office/drawing/2014/main" xmlns=""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a16="http://schemas.microsoft.com/office/drawing/2014/main" xmlns="" val="20000"/>
                    </a:ext>
                  </a:extLst>
                </a:gridCol>
                <a:gridCol w="2877145">
                  <a:extLst>
                    <a:ext uri="{9D8B030D-6E8A-4147-A177-3AD203B41FA5}">
                      <a16:colId xmlns:a16="http://schemas.microsoft.com/office/drawing/2014/main" xmlns="" val="20001"/>
                    </a:ext>
                  </a:extLst>
                </a:gridCol>
                <a:gridCol w="7710750">
                  <a:extLst>
                    <a:ext uri="{9D8B030D-6E8A-4147-A177-3AD203B41FA5}">
                      <a16:colId xmlns:a16="http://schemas.microsoft.com/office/drawing/2014/main" xmlns=""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a16="http://schemas.microsoft.com/office/drawing/2014/main" xmlns="" val="10001"/>
                  </a:ext>
                </a:extLst>
              </a:tr>
            </a:tbl>
          </a:graphicData>
        </a:graphic>
      </p:graphicFrame>
      <p:sp>
        <p:nvSpPr>
          <p:cNvPr id="44046" name="Title 2">
            <a:extLst>
              <a:ext uri="{FF2B5EF4-FFF2-40B4-BE49-F238E27FC236}">
                <a16:creationId xmlns:a16="http://schemas.microsoft.com/office/drawing/2014/main" xmlns=""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6A2BEEDC-B1F8-4DDD-B983-C6BE9782128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xmlns=""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558C327D-73DE-4903-AA30-8B41D7F12537}"/>
              </a:ext>
            </a:extLst>
          </p:cNvPr>
          <p:cNvSpPr>
            <a:spLocks noGrp="1" noChangeArrowheads="1"/>
          </p:cNvSpPr>
          <p:nvPr>
            <p:ph type="title"/>
          </p:nvPr>
        </p:nvSpPr>
        <p:spPr>
          <a:xfrm>
            <a:off x="1639888" y="306388"/>
            <a:ext cx="8912225" cy="639762"/>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3- PH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a16="http://schemas.microsoft.com/office/drawing/2014/main" xmlns="" id="{CC4BF2C0-856E-463A-96CE-D585FB623E8B}"/>
              </a:ext>
            </a:extLst>
          </p:cNvPr>
          <p:cNvSpPr>
            <a:spLocks noGrp="1" noChangeArrowheads="1"/>
          </p:cNvSpPr>
          <p:nvPr>
            <p:ph idx="1"/>
          </p:nvPr>
        </p:nvSpPr>
        <p:spPr>
          <a:xfrm>
            <a:off x="269875" y="1219200"/>
            <a:ext cx="11763375" cy="3778250"/>
          </a:xfrm>
        </p:spPr>
        <p:txBody>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E7A9C419-D9E8-464A-B1DC-29280FD7857E}"/>
              </a:ext>
            </a:extLst>
          </p:cNvPr>
          <p:cNvSpPr>
            <a:spLocks noGrp="1" noChangeArrowheads="1"/>
          </p:cNvSpPr>
          <p:nvPr>
            <p:ph type="title"/>
          </p:nvPr>
        </p:nvSpPr>
        <p:spPr>
          <a:xfrm>
            <a:off x="1639888" y="690563"/>
            <a:ext cx="8912225" cy="6873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
        <p:nvSpPr>
          <p:cNvPr id="3" name="Content Placeholder 2">
            <a:extLst>
              <a:ext uri="{FF2B5EF4-FFF2-40B4-BE49-F238E27FC236}">
                <a16:creationId xmlns:a16="http://schemas.microsoft.com/office/drawing/2014/main" xmlns="" id="{C4156E64-4FBA-42A3-9F79-050D38935484}"/>
              </a:ext>
            </a:extLst>
          </p:cNvPr>
          <p:cNvSpPr>
            <a:spLocks noGrp="1"/>
          </p:cNvSpPr>
          <p:nvPr>
            <p:ph idx="1"/>
          </p:nvPr>
        </p:nvSpPr>
        <p:spPr>
          <a:xfrm>
            <a:off x="331788" y="1563688"/>
            <a:ext cx="11701462" cy="5294312"/>
          </a:xfrm>
        </p:spPr>
        <p:txBody>
          <a:bodyPr rtlCol="0">
            <a:normAutofit/>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Phần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lớn</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nay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a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mang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đặt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chiều</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thường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lệ</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SGK,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dám</a:t>
            </a:r>
            <a:r>
              <a:rPr lang="en-US" sz="3600" dirty="0">
                <a:solidFill>
                  <a:srgbClr val="002060"/>
                </a:solidFill>
                <a:latin typeface="Times New Roman" panose="02020603050405020304" pitchFamily="18" charset="0"/>
                <a:cs typeface="Times New Roman" panose="02020603050405020304" pitchFamily="18" charset="0"/>
              </a:rPr>
              <a:t> v</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ợt</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khỏi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khuôn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kiểm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chưa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tốt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tập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dựa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xmlns=""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xmlns="" id="{96BB4B39-4886-45CF-8BA9-5CE7910BF1B9}"/>
              </a:ext>
            </a:extLst>
          </p:cNvPr>
          <p:cNvSpPr>
            <a:spLocks noGrp="1" noChangeArrowheads="1"/>
          </p:cNvSpPr>
          <p:nvPr>
            <p:ph idx="1"/>
          </p:nvPr>
        </p:nvSpPr>
        <p:spPr>
          <a:xfrm>
            <a:off x="557213" y="1444625"/>
            <a:ext cx="10947400" cy="5526088"/>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HS chủ yếu ghi nhớ kiến thức có sẵn, ít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vận dụng kiến thức vào giải quyết các vấn đề trong học tập và trong cuộc sống. ( xem nhận định qua KS.HS lớp 3)</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Kĩ năng đọc để hiểu một bài toán giải có lời văn còn hạn chế.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có kĩ năng tự phân tích tình huống để tìm ra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giải quyết vấn đề.</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Việc tiếp nhận kiến thức mới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được tự nhiên; kể cả giờ luyện tập HS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phát huy hết năng lực, thường phụ thuộc nhiều vào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dẫn của GV.</a:t>
            </a:r>
          </a:p>
          <a:p>
            <a:pPr eaLnBrk="1" hangingPunct="1"/>
            <a:endParaRPr lang="en-US" altLang="en-US" sz="3600">
              <a:latin typeface="Times New Roman" panose="02020603050405020304" pitchFamily="18" charset="0"/>
              <a:cs typeface="Times New Roman" panose="02020603050405020304" pitchFamily="18" charset="0"/>
            </a:endParaRPr>
          </a:p>
        </p:txBody>
      </p:sp>
      <p:sp>
        <p:nvSpPr>
          <p:cNvPr id="22531" name="Title 1">
            <a:extLst>
              <a:ext uri="{FF2B5EF4-FFF2-40B4-BE49-F238E27FC236}">
                <a16:creationId xmlns:a16="http://schemas.microsoft.com/office/drawing/2014/main" xmlns="" id="{435AE0CD-C96E-4F52-ADB0-BE62162909F7}"/>
              </a:ext>
            </a:extLst>
          </p:cNvPr>
          <p:cNvSpPr>
            <a:spLocks noGrp="1" noChangeArrowheads="1"/>
          </p:cNvSpPr>
          <p:nvPr>
            <p:ph type="title"/>
          </p:nvPr>
        </p:nvSpPr>
        <p:spPr>
          <a:xfrm>
            <a:off x="1639888" y="690563"/>
            <a:ext cx="8912225" cy="754062"/>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xmlns=""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Nghị quyết số 29-NQ/TW về đổi mới căn bản, toàn điện giáo dục và đào tạo nêu rõ: “Đối với GDPT, </a:t>
            </a:r>
            <a:r>
              <a:rPr lang="en-US" altLang="en-US" sz="3600">
                <a:solidFill>
                  <a:srgbClr val="FF0000"/>
                </a:solidFill>
                <a:latin typeface="Times New Roman" panose="02020603050405020304" pitchFamily="18" charset="0"/>
                <a:cs typeface="Times New Roman" panose="02020603050405020304" pitchFamily="18" charset="0"/>
              </a:rPr>
              <a:t>tập trung phát triển trí tuệ</a:t>
            </a:r>
            <a:r>
              <a:rPr lang="en-US" altLang="en-US" sz="3600">
                <a:solidFill>
                  <a:srgbClr val="002060"/>
                </a:solidFill>
                <a:latin typeface="Times New Roman" panose="02020603050405020304" pitchFamily="18" charset="0"/>
                <a:cs typeface="Times New Roman" panose="02020603050405020304" pitchFamily="18" charset="0"/>
              </a:rPr>
              <a:t>, thể chất, </a:t>
            </a:r>
            <a:r>
              <a:rPr lang="en-US" altLang="en-US" sz="3600">
                <a:solidFill>
                  <a:srgbClr val="FF0000"/>
                </a:solidFill>
                <a:latin typeface="Times New Roman" panose="02020603050405020304" pitchFamily="18" charset="0"/>
                <a:cs typeface="Times New Roman" panose="02020603050405020304" pitchFamily="18" charset="0"/>
              </a:rPr>
              <a:t>hình thành phẩm chất, năng lực </a:t>
            </a:r>
            <a:r>
              <a:rPr lang="en-US" altLang="en-US" sz="3600">
                <a:solidFill>
                  <a:srgbClr val="002060"/>
                </a:solidFill>
                <a:latin typeface="Times New Roman" panose="02020603050405020304" pitchFamily="18" charset="0"/>
                <a:cs typeface="Times New Roman" panose="02020603050405020304" pitchFamily="18" charset="0"/>
              </a:rPr>
              <a:t>công dân, phát hiện và bồi dưỡng năng khiếu, định hướng nghề nghiệp cho HS. Nâng cao chất lượng giáo dục toàn diện, chú trọng giáo dục lí tưởng, truyền thống, đạo đức, lối sống, ngoại ngữ, tin học, </a:t>
            </a:r>
            <a:r>
              <a:rPr lang="en-US" altLang="en-US" sz="3600">
                <a:solidFill>
                  <a:srgbClr val="FF0000"/>
                </a:solidFill>
                <a:latin typeface="Times New Roman" panose="02020603050405020304" pitchFamily="18" charset="0"/>
                <a:cs typeface="Times New Roman" panose="02020603050405020304" pitchFamily="18" charset="0"/>
              </a:rPr>
              <a:t>năng lực và kĩ năng thực hành</a:t>
            </a:r>
            <a:r>
              <a:rPr lang="en-US" altLang="en-US" sz="3600">
                <a:solidFill>
                  <a:srgbClr val="00206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vận dụng kiến thức vào thực tiễn. Phát triển khả năng sáng tạo, </a:t>
            </a:r>
            <a:r>
              <a:rPr lang="en-US" altLang="en-US" sz="3600">
                <a:solidFill>
                  <a:srgbClr val="002060"/>
                </a:solidFill>
                <a:latin typeface="Times New Roman" panose="02020603050405020304" pitchFamily="18" charset="0"/>
                <a:cs typeface="Times New Roman" panose="02020603050405020304" pitchFamily="18" charset="0"/>
              </a:rPr>
              <a:t>tự học, khuyến khích học tập suốt đời”.</a:t>
            </a:r>
          </a:p>
          <a:p>
            <a:pPr algn="just" eaLnBrk="1" hangingPunct="1"/>
            <a:endParaRPr lang="en-US" altLang="en-US"/>
          </a:p>
        </p:txBody>
      </p:sp>
      <p:sp>
        <p:nvSpPr>
          <p:cNvPr id="23555" name="Rectangle 2">
            <a:extLst>
              <a:ext uri="{FF2B5EF4-FFF2-40B4-BE49-F238E27FC236}">
                <a16:creationId xmlns:a16="http://schemas.microsoft.com/office/drawing/2014/main" xmlns="" id="{CE54E1C7-7556-42E1-9228-ABF51A125706}"/>
              </a:ext>
            </a:extLst>
          </p:cNvPr>
          <p:cNvSpPr>
            <a:spLocks noGrp="1" noChangeArrowheads="1"/>
          </p:cNvSpPr>
          <p:nvPr>
            <p:ph type="title"/>
          </p:nvPr>
        </p:nvSpPr>
        <p:spPr>
          <a:xfrm>
            <a:off x="1639888" y="517525"/>
            <a:ext cx="8912225"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2-</a:t>
            </a:r>
            <a:r>
              <a:rPr lang="en-US" altLang="en-US" b="1"/>
              <a:t> </a:t>
            </a:r>
            <a:r>
              <a:rPr lang="en-US" altLang="en-US" b="1">
                <a:solidFill>
                  <a:srgbClr val="C00000"/>
                </a:solidFill>
                <a:latin typeface="Times New Roman" panose="02020603050405020304" pitchFamily="18" charset="0"/>
                <a:cs typeface="Times New Roman" panose="02020603050405020304" pitchFamily="18" charset="0"/>
              </a:rPr>
              <a:t>NHIỆM VỤ TRỌNG TÂM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xmlns="" id="{94259A40-57F0-43A1-A13C-9FA2EC42144B}"/>
              </a:ext>
            </a:extLst>
          </p:cNvPr>
          <p:cNvSpPr>
            <a:spLocks noGrp="1" noChangeArrowheads="1"/>
          </p:cNvSpPr>
          <p:nvPr>
            <p:ph idx="1"/>
          </p:nvPr>
        </p:nvSpPr>
        <p:spPr>
          <a:xfrm>
            <a:off x="676275" y="1206500"/>
            <a:ext cx="11317288" cy="5260975"/>
          </a:xfrm>
        </p:spPr>
        <p:txBody>
          <a:bodyPr/>
          <a:lstStyle/>
          <a:p>
            <a:pPr algn="just"/>
            <a:r>
              <a:rPr lang="en-US" altLang="en-US" sz="3200">
                <a:solidFill>
                  <a:srgbClr val="002060"/>
                </a:solidFill>
                <a:latin typeface="Times New Roman" panose="02020603050405020304" pitchFamily="18" charset="0"/>
                <a:cs typeface="Times New Roman" panose="02020603050405020304" pitchFamily="18" charset="0"/>
              </a:rPr>
              <a:t>Môn Toán góp phần hình thành và phát triển cho học sinh năng lực toán học (biểu hiện tập trung nhất của năng lực tính toán) bao gồm các thành phần cốt lõi sau: </a:t>
            </a:r>
            <a:r>
              <a:rPr lang="en-US" altLang="en-US" sz="3200" b="1" i="1">
                <a:solidFill>
                  <a:srgbClr val="002060"/>
                </a:solidFill>
                <a:latin typeface="Times New Roman" panose="02020603050405020304" pitchFamily="18" charset="0"/>
                <a:cs typeface="Times New Roman" panose="02020603050405020304" pitchFamily="18" charset="0"/>
              </a:rPr>
              <a:t>năng lực tư duy và lập luận toán học; năng lực mô hình hoá toán học; năng lực giải quyết vấn đề toán học; năng lực giao tiếp toán học; năng lực sử dụng công cụ, phương tiện học toán.</a:t>
            </a: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2008F912-1771-49DF-BBDD-24B26FF41F33}"/>
              </a:ext>
            </a:extLst>
          </p:cNvPr>
          <p:cNvSpPr>
            <a:spLocks noGrp="1" noChangeArrowheads="1"/>
          </p:cNvSpPr>
          <p:nvPr>
            <p:ph type="body" idx="1"/>
          </p:nvPr>
        </p:nvSpPr>
        <p:spPr>
          <a:xfrm>
            <a:off x="2589213" y="2133600"/>
            <a:ext cx="8915400" cy="3778250"/>
          </a:xfrm>
        </p:spPr>
        <p:txBody>
          <a:bodyPr/>
          <a:lstStyle/>
          <a:p>
            <a:endParaRPr lang="en-US" altLang="en-US"/>
          </a:p>
        </p:txBody>
      </p:sp>
      <p:pic>
        <p:nvPicPr>
          <p:cNvPr id="25603" name="Picture 3" descr="Ti_le_luu_tru_thong_tin">
            <a:extLst>
              <a:ext uri="{FF2B5EF4-FFF2-40B4-BE49-F238E27FC236}">
                <a16:creationId xmlns:a16="http://schemas.microsoft.com/office/drawing/2014/main" xmlns=""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0"/>
            <a:ext cx="10542587" cy="6750050"/>
          </a:xfrm>
          <a:prstGeom prst="rect">
            <a:avLst/>
          </a:prstGeom>
          <a:solidFill>
            <a:srgbClr val="92D050"/>
          </a:solidFill>
          <a:ln w="9525">
            <a:solidFill>
              <a:srgbClr val="00B0F0"/>
            </a:solidFill>
            <a:miter lim="800000"/>
            <a:headEnd/>
            <a:tailEnd/>
          </a:ln>
        </p:spPr>
      </p:pic>
      <p:sp>
        <p:nvSpPr>
          <p:cNvPr id="2" name="Date Placeholder 1">
            <a:extLst>
              <a:ext uri="{FF2B5EF4-FFF2-40B4-BE49-F238E27FC236}">
                <a16:creationId xmlns:a16="http://schemas.microsoft.com/office/drawing/2014/main" xmlns="" id="{1C587006-2013-4AA0-A768-652B26888D8F}"/>
              </a:ext>
            </a:extLst>
          </p:cNvPr>
          <p:cNvSpPr>
            <a:spLocks noGrp="1"/>
          </p:cNvSpPr>
          <p:nvPr>
            <p:ph type="dt" sz="quarter" idx="10"/>
          </p:nvPr>
        </p:nvSpPr>
        <p:spPr/>
        <p:txBody>
          <a:bodyPr/>
          <a:lstStyle/>
          <a:p>
            <a:pPr>
              <a:defRPr/>
            </a:pPr>
            <a:fld id="{235D07C6-6B66-480F-ACF5-1DBF2CD8F729}" type="datetime1">
              <a:rPr lang="vi-VN" smtClean="0"/>
              <a:pPr>
                <a:defRPr/>
              </a:pPr>
              <a:t>06/08/2019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798BCF-EDBE-4D35-8A25-7E7F506BC847}"/>
              </a:ext>
            </a:extLst>
          </p:cNvPr>
          <p:cNvSpPr>
            <a:spLocks noGrp="1"/>
          </p:cNvSpPr>
          <p:nvPr>
            <p:ph idx="1"/>
          </p:nvPr>
        </p:nvSpPr>
        <p:spPr>
          <a:xfrm>
            <a:off x="530225" y="1311275"/>
            <a:ext cx="11515725" cy="5546725"/>
          </a:xfrm>
        </p:spPr>
        <p:txBody>
          <a:bodyPr rtlCol="0">
            <a:normAutofit fontScale="925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điều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ngừng</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PP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thông</a:t>
            </a:r>
            <a:r>
              <a:rPr lang="en-US" sz="3600" dirty="0">
                <a:solidFill>
                  <a:srgbClr val="002060"/>
                </a:solidFill>
                <a:latin typeface="Times New Roman" panose="02020603050405020304" pitchFamily="18" charset="0"/>
                <a:cs typeface="Times New Roman" panose="02020603050405020304" pitchFamily="18" charset="0"/>
              </a:rPr>
              <a:t> qua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it-IT" sz="3600" b="1" dirty="0">
                <a:solidFill>
                  <a:srgbClr val="FF0000"/>
                </a:solidFill>
                <a:latin typeface="Times New Roman" panose="02020603050405020304" pitchFamily="18" charset="0"/>
                <a:cs typeface="Times New Roman" panose="02020603050405020304" pitchFamily="18" charset="0"/>
              </a:rPr>
              <a:t>Khám phá, thực hành, vận dụng</a:t>
            </a:r>
            <a:endParaRPr lang="en-US" sz="3600" dirty="0">
              <a:solidFill>
                <a:srgbClr val="002060"/>
              </a:solidFill>
              <a:latin typeface="Times New Roman" panose="02020603050405020304" pitchFamily="18" charset="0"/>
              <a:cs typeface="Times New Roman" panose="02020603050405020304" pitchFamily="18" charset="0"/>
            </a:endParaRP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dở</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mỗi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trị</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riêng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phụ</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Nếu</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biết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bổ</a:t>
            </a:r>
            <a:r>
              <a:rPr lang="en-US" sz="3600" dirty="0">
                <a:solidFill>
                  <a:srgbClr val="002060"/>
                </a:solidFill>
                <a:latin typeface="Times New Roman" panose="02020603050405020304" pitchFamily="18" charset="0"/>
                <a:cs typeface="Times New Roman" panose="02020603050405020304" pitchFamily="18" charset="0"/>
              </a:rPr>
              <a:t> sung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nghĩ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a:t>
            </a:r>
          </a:p>
          <a:p>
            <a:pPr algn="just" eaLnBrk="1" fontAlgn="auto" hangingPunct="1">
              <a:spcAft>
                <a:spcPts val="0"/>
              </a:spcAft>
              <a:buFont typeface="Wingdings 3" charset="2"/>
              <a:buChar char=""/>
              <a:defRPr/>
            </a:pP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26627" name="Title 1">
            <a:extLst>
              <a:ext uri="{FF2B5EF4-FFF2-40B4-BE49-F238E27FC236}">
                <a16:creationId xmlns:a16="http://schemas.microsoft.com/office/drawing/2014/main" xmlns="" id="{A5EF0E2C-E19C-4ABC-88E2-2B1300F7DE92}"/>
              </a:ext>
            </a:extLst>
          </p:cNvPr>
          <p:cNvSpPr txBox="1">
            <a:spLocks noChangeArrowheads="1"/>
          </p:cNvSpPr>
          <p:nvPr/>
        </p:nvSpPr>
        <p:spPr bwMode="auto">
          <a:xfrm>
            <a:off x="1576388" y="177800"/>
            <a:ext cx="10615612"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600" b="1">
                <a:solidFill>
                  <a:srgbClr val="C00000"/>
                </a:solidFill>
                <a:latin typeface="Times New Roman" panose="02020603050405020304" pitchFamily="18" charset="0"/>
                <a:cs typeface="Times New Roman" panose="02020603050405020304" pitchFamily="18" charset="0"/>
              </a:rPr>
              <a:t>3- ĐỔI MỚI PPDH THEO H</a:t>
            </a:r>
            <a:r>
              <a:rPr lang="vi-VN" altLang="en-US" sz="3600" b="1">
                <a:solidFill>
                  <a:srgbClr val="C00000"/>
                </a:solidFill>
                <a:latin typeface="Times New Roman" panose="02020603050405020304" pitchFamily="18" charset="0"/>
                <a:cs typeface="Times New Roman" panose="02020603050405020304" pitchFamily="18" charset="0"/>
              </a:rPr>
              <a:t>Ư</a:t>
            </a:r>
            <a:r>
              <a:rPr lang="en-US" altLang="en-US" sz="3600" b="1">
                <a:solidFill>
                  <a:srgbClr val="C00000"/>
                </a:solidFill>
                <a:latin typeface="Times New Roman" panose="02020603050405020304" pitchFamily="18" charset="0"/>
                <a:cs typeface="Times New Roman" panose="02020603050405020304" pitchFamily="18" charset="0"/>
              </a:rPr>
              <a:t>ỚNG TÍCH CỰC</a:t>
            </a:r>
            <a:br>
              <a:rPr lang="en-US" altLang="en-US" sz="3600" b="1">
                <a:solidFill>
                  <a:srgbClr val="C00000"/>
                </a:solidFill>
                <a:latin typeface="Times New Roman" panose="02020603050405020304" pitchFamily="18" charset="0"/>
                <a:cs typeface="Times New Roman" panose="02020603050405020304" pitchFamily="18" charset="0"/>
              </a:rPr>
            </a:br>
            <a:r>
              <a:rPr lang="en-US" altLang="en-US" sz="3600"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3310327-F0F5-4095-8320-6FAB5D752F83}"/>
              </a:ext>
            </a:extLst>
          </p:cNvPr>
          <p:cNvSpPr>
            <a:spLocks noGrp="1"/>
          </p:cNvSpPr>
          <p:nvPr>
            <p:ph idx="1"/>
          </p:nvPr>
        </p:nvSpPr>
        <p:spPr>
          <a:xfrm>
            <a:off x="430213" y="1862138"/>
            <a:ext cx="11379200" cy="4173537"/>
          </a:xfrm>
        </p:spPr>
        <p:txBody>
          <a:bodyPr rtlCol="0">
            <a:normAutofit/>
          </a:bodyPr>
          <a:lstStyle/>
          <a:p>
            <a:pPr algn="just" eaLnBrk="1" fontAlgn="auto" hangingPunct="1">
              <a:spcAft>
                <a:spcPts val="0"/>
              </a:spcAft>
              <a:buFont typeface="Wingdings 3" charset="2"/>
              <a:buChar char=""/>
              <a:defRPr/>
            </a:pPr>
            <a:r>
              <a:rPr lang="en-US" sz="3600" b="1"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toán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tiêu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bồi</a:t>
            </a:r>
            <a:r>
              <a:rPr lang="en-US" sz="3600" dirty="0">
                <a:solidFill>
                  <a:srgbClr val="002060"/>
                </a:solidFill>
                <a:latin typeface="Times New Roman" panose="02020603050405020304" pitchFamily="18" charset="0"/>
                <a:cs typeface="Times New Roman" panose="02020603050405020304" pitchFamily="18" charset="0"/>
              </a:rPr>
              <a:t> d</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toán</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chú</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a:solidFill>
                  <a:srgbClr val="FF0000"/>
                </a:solidFill>
                <a:latin typeface="Times New Roman" panose="02020603050405020304" pitchFamily="18" charset="0"/>
                <a:cs typeface="Times New Roman" panose="02020603050405020304" pitchFamily="18" charset="0"/>
              </a:rPr>
              <a:t>t</a:t>
            </a:r>
            <a:r>
              <a:rPr lang="vi-VN" sz="3600" dirty="0">
                <a:solidFill>
                  <a:srgbClr val="FF0000"/>
                </a:solidFill>
                <a:latin typeface="Times New Roman" panose="02020603050405020304" pitchFamily="18" charset="0"/>
                <a:cs typeface="Times New Roman" panose="02020603050405020304" pitchFamily="18" charset="0"/>
              </a:rPr>
              <a:t>ư</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duy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bồi</a:t>
            </a:r>
            <a:r>
              <a:rPr lang="en-US" sz="3600" dirty="0">
                <a:solidFill>
                  <a:srgbClr val="002060"/>
                </a:solidFill>
                <a:latin typeface="Times New Roman" panose="02020603050405020304" pitchFamily="18" charset="0"/>
                <a:cs typeface="Times New Roman" panose="02020603050405020304" pitchFamily="18" charset="0"/>
              </a:rPr>
              <a:t> d</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suy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luận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HS. </a:t>
            </a:r>
          </a:p>
          <a:p>
            <a:pPr marL="0" indent="0" eaLnBrk="1" fontAlgn="auto" hangingPunct="1">
              <a:spcAft>
                <a:spcPts val="0"/>
              </a:spcAft>
              <a:buFont typeface="Wingdings 3" charset="2"/>
              <a:buNone/>
              <a:defRPr/>
            </a:pPr>
            <a:endParaRPr lang="en-US"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27651" name="Title 1">
            <a:extLst>
              <a:ext uri="{FF2B5EF4-FFF2-40B4-BE49-F238E27FC236}">
                <a16:creationId xmlns:a16="http://schemas.microsoft.com/office/drawing/2014/main" xmlns="" id="{C5E197EE-0801-45C0-848B-02451E6CABA9}"/>
              </a:ext>
            </a:extLst>
          </p:cNvPr>
          <p:cNvSpPr>
            <a:spLocks noGrp="1" noChangeArrowheads="1"/>
          </p:cNvSpPr>
          <p:nvPr>
            <p:ph type="title"/>
          </p:nvPr>
        </p:nvSpPr>
        <p:spPr>
          <a:xfrm>
            <a:off x="1482725" y="706438"/>
            <a:ext cx="10615613" cy="1263650"/>
          </a:xfrm>
        </p:spPr>
        <p:txBody>
          <a:bodyPr/>
          <a:lstStyle/>
          <a:p>
            <a:pPr algn="ctr" eaLnBrk="1" hangingPunct="1"/>
            <a:r>
              <a:rPr lang="en-US" altLang="en-US" b="1">
                <a:solidFill>
                  <a:srgbClr val="C00000"/>
                </a:solidFill>
                <a:latin typeface="Times New Roman" panose="02020603050405020304" pitchFamily="18" charset="0"/>
                <a:cs typeface="Times New Roman" panose="02020603050405020304" pitchFamily="18" charset="0"/>
              </a:rPr>
              <a:t>3- ĐỔI MỚI PPDH THEO 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ỚNG TÍCH CỰC</a:t>
            </a:r>
            <a:br>
              <a:rPr lang="en-US" altLang="en-US" b="1">
                <a:solidFill>
                  <a:srgbClr val="C00000"/>
                </a:solidFill>
                <a:latin typeface="Times New Roman" panose="02020603050405020304" pitchFamily="18" charset="0"/>
                <a:cs typeface="Times New Roman" panose="02020603050405020304" pitchFamily="18" charset="0"/>
              </a:rPr>
            </a:br>
            <a:r>
              <a:rPr lang="en-US" altLang="en-US"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1275</TotalTime>
  <Words>2204</Words>
  <Application>Microsoft Office PowerPoint</Application>
  <PresentationFormat>Widescreen</PresentationFormat>
  <Paragraphs>169</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Century Gothic</vt:lpstr>
      <vt:lpstr>Tahoma</vt:lpstr>
      <vt:lpstr>Times New Roman</vt:lpstr>
      <vt:lpstr>Wingdings</vt:lpstr>
      <vt:lpstr>Wingdings 3</vt:lpstr>
      <vt:lpstr>Wisp</vt:lpstr>
      <vt:lpstr>CHUYÊN ĐỀ PHẦN 1  DẠY HỌC THEO HƯỚNG TÍCH CỰC HÓA HOẠT ĐỘNG CỦA HỌC SINH</vt:lpstr>
      <vt:lpstr>1- THỰC TRẠNG CỦA VIỆC DẠY – HỌC TOÁN HIỆN NAY CỦA HỌC SINH TIỂU HỌC</vt:lpstr>
      <vt:lpstr>THỰC TRẠNG</vt:lpstr>
      <vt:lpstr>THỰC TRẠNG</vt:lpstr>
      <vt:lpstr>2- NHIỆM VỤ TRỌNG TÂM</vt:lpstr>
      <vt:lpstr>PowerPoint Presentation</vt:lpstr>
      <vt:lpstr>PowerPoint Presentation</vt:lpstr>
      <vt:lpstr>PowerPoint Presentation</vt:lpstr>
      <vt:lpstr>3- ĐỔI MỚI PPDH THEO HƯỚNG TÍCH CỰC  HÓA HOẠT ĐỘNG CỦA HỌC SINH</vt:lpstr>
      <vt:lpstr>PowerPoint Presentation</vt:lpstr>
      <vt:lpstr>MỘT SỐ HÌNH THỨC TƯ DUY THƯỜNG GẶP</vt:lpstr>
      <vt:lpstr>PowerPoint Presentation</vt:lpstr>
      <vt:lpstr>CÁC PHƯƠNG PHÁP SUY LUẬN THƯỜNG GẶP </vt:lpstr>
      <vt:lpstr>4-TÍNH TÍCH CỰC HÓA TRONG HOẠT ĐỘNG DẠY - HỌC</vt:lpstr>
      <vt:lpstr>4-TÍNH TÍCH CỰC HÓA TRONG HOẠT ĐỘNG DẠY - HỌC</vt:lpstr>
      <vt:lpstr>4-TÍNH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PowerPoint Presentation</vt:lpstr>
      <vt:lpstr>PowerPoint Presentation</vt:lpstr>
      <vt:lpstr>PowerPoint Presentation</vt:lpstr>
      <vt:lpstr>3- PHƯƠNG PHÁP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Windows User</cp:lastModifiedBy>
  <cp:revision>218</cp:revision>
  <dcterms:created xsi:type="dcterms:W3CDTF">2019-06-28T14:41:07Z</dcterms:created>
  <dcterms:modified xsi:type="dcterms:W3CDTF">2019-08-06T03:56:38Z</dcterms:modified>
</cp:coreProperties>
</file>